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310" r:id="rId2"/>
    <p:sldId id="404" r:id="rId3"/>
    <p:sldId id="405" r:id="rId4"/>
    <p:sldId id="312" r:id="rId5"/>
    <p:sldId id="366" r:id="rId6"/>
    <p:sldId id="318" r:id="rId7"/>
    <p:sldId id="395" r:id="rId8"/>
    <p:sldId id="397" r:id="rId9"/>
    <p:sldId id="398" r:id="rId10"/>
    <p:sldId id="400" r:id="rId11"/>
    <p:sldId id="402" r:id="rId12"/>
    <p:sldId id="406" r:id="rId13"/>
    <p:sldId id="399" r:id="rId14"/>
    <p:sldId id="308" r:id="rId15"/>
    <p:sldId id="403" r:id="rId1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A2E60B-0B9A-451E-81F0-6DC886912EE7}" v="21" dt="2021-03-05T00:27:01.7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83" autoAdjust="0"/>
  </p:normalViewPr>
  <p:slideViewPr>
    <p:cSldViewPr>
      <p:cViewPr>
        <p:scale>
          <a:sx n="60" d="100"/>
          <a:sy n="60" d="100"/>
        </p:scale>
        <p:origin x="1704" y="240"/>
      </p:cViewPr>
      <p:guideLst>
        <p:guide orient="horz" pos="2160"/>
        <p:guide pos="2880"/>
      </p:guideLst>
    </p:cSldViewPr>
  </p:slideViewPr>
  <p:notesTextViewPr>
    <p:cViewPr>
      <p:scale>
        <a:sx n="1" d="1"/>
        <a:sy n="1" d="1"/>
      </p:scale>
      <p:origin x="0" y="0"/>
    </p:cViewPr>
  </p:notesTextViewPr>
  <p:sorterViewPr>
    <p:cViewPr>
      <p:scale>
        <a:sx n="100" d="100"/>
        <a:sy n="100" d="100"/>
      </p:scale>
      <p:origin x="0" y="367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4A972174-6EFB-4257-BE88-1153B6535278}" type="datetimeFigureOut">
              <a:rPr lang="en-US" smtClean="0"/>
              <a:t>3/4/2021</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3FA1697F-7FA8-497C-AEEF-421EE4E147CF}" type="slidenum">
              <a:rPr lang="en-US" smtClean="0"/>
              <a:t>‹#›</a:t>
            </a:fld>
            <a:endParaRPr lang="en-US"/>
          </a:p>
        </p:txBody>
      </p:sp>
    </p:spTree>
    <p:extLst>
      <p:ext uri="{BB962C8B-B14F-4D97-AF65-F5344CB8AC3E}">
        <p14:creationId xmlns:p14="http://schemas.microsoft.com/office/powerpoint/2010/main" val="1861767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25799815-9B09-4CC1-A31A-CCA3515CCB09}" type="datetimeFigureOut">
              <a:rPr lang="en-US" smtClean="0"/>
              <a:t>3/4/2021</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2D224155-5F74-4334-BFBF-586388D6337E}" type="slidenum">
              <a:rPr lang="en-US" smtClean="0"/>
              <a:t>‹#›</a:t>
            </a:fld>
            <a:endParaRPr lang="en-US"/>
          </a:p>
        </p:txBody>
      </p:sp>
    </p:spTree>
    <p:extLst>
      <p:ext uri="{BB962C8B-B14F-4D97-AF65-F5344CB8AC3E}">
        <p14:creationId xmlns:p14="http://schemas.microsoft.com/office/powerpoint/2010/main" val="4149921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Traditional vaccine development can take 15 years or more, starting with a lengthy discovery phase in which vaccines are designed and exploratory preclinical experiments are conducted. This is usually followed by a phase in which more formal preclinical experiments and toxicology studies are performed and in which production processes are developed. During this process an investigational new drug (IND) application is filed and the vaccine candidate then enters phase I, II and III trials. If, when phase III trials are completed, the predetermined end points have been met, a biologics </a:t>
            </a:r>
            <a:r>
              <a:rPr lang="en-US" sz="1200" b="0" i="0" kern="1200" dirty="0" err="1">
                <a:solidFill>
                  <a:schemeClr val="tx1"/>
                </a:solidFill>
                <a:effectLst/>
                <a:latin typeface="+mn-lt"/>
                <a:ea typeface="+mn-ea"/>
                <a:cs typeface="+mn-cs"/>
              </a:rPr>
              <a:t>licence</a:t>
            </a:r>
            <a:r>
              <a:rPr lang="en-US" sz="1200" b="0" i="0" kern="1200" dirty="0">
                <a:solidFill>
                  <a:schemeClr val="tx1"/>
                </a:solidFill>
                <a:effectLst/>
                <a:latin typeface="+mn-lt"/>
                <a:ea typeface="+mn-ea"/>
                <a:cs typeface="+mn-cs"/>
              </a:rPr>
              <a:t> application (BLA) is filed, reviewed by regulatory agencies and finally the vaccine is licensed. After that point, large-scale production begins. Vaccine development for SARS-CoV-2 is following an accelerated timeline. Because of knowledge gained from the initial development of vaccines for SARS-</a:t>
            </a:r>
            <a:r>
              <a:rPr lang="en-US" sz="1200" b="0" i="0" kern="1200" dirty="0" err="1">
                <a:solidFill>
                  <a:schemeClr val="tx1"/>
                </a:solidFill>
                <a:effectLst/>
                <a:latin typeface="+mn-lt"/>
                <a:ea typeface="+mn-ea"/>
                <a:cs typeface="+mn-cs"/>
              </a:rPr>
              <a:t>CoV</a:t>
            </a:r>
            <a:r>
              <a:rPr lang="en-US" sz="1200" b="0" i="0" kern="1200" dirty="0">
                <a:solidFill>
                  <a:schemeClr val="tx1"/>
                </a:solidFill>
                <a:effectLst/>
                <a:latin typeface="+mn-lt"/>
                <a:ea typeface="+mn-ea"/>
                <a:cs typeface="+mn-cs"/>
              </a:rPr>
              <a:t> and MERS-</a:t>
            </a:r>
            <a:r>
              <a:rPr lang="en-US" sz="1200" b="0" i="0" kern="1200" dirty="0" err="1">
                <a:solidFill>
                  <a:schemeClr val="tx1"/>
                </a:solidFill>
                <a:effectLst/>
                <a:latin typeface="+mn-lt"/>
                <a:ea typeface="+mn-ea"/>
                <a:cs typeface="+mn-cs"/>
              </a:rPr>
              <a:t>CoV</a:t>
            </a:r>
            <a:r>
              <a:rPr lang="en-US" sz="1200" b="0" i="0" kern="1200" dirty="0">
                <a:solidFill>
                  <a:schemeClr val="tx1"/>
                </a:solidFill>
                <a:effectLst/>
                <a:latin typeface="+mn-lt"/>
                <a:ea typeface="+mn-ea"/>
                <a:cs typeface="+mn-cs"/>
              </a:rPr>
              <a:t>, the discovery phase was omitted. Existing processes were adopted, and phase I/II trials were started. Phase III trials were initiated after the interim analysis of phase I/II results, with several clinical trial stages running in parallel. In the meantime, vaccine producers have started the large-scale production of several vaccine candidates, at risk. The exact pathway by which these vaccine candidates will be licensed—for example, through an initial emergency use authorization—is not yet clear.</a:t>
            </a:r>
            <a:endParaRPr lang="en-US" dirty="0"/>
          </a:p>
        </p:txBody>
      </p:sp>
      <p:sp>
        <p:nvSpPr>
          <p:cNvPr id="4" name="Slide Number Placeholder 3"/>
          <p:cNvSpPr>
            <a:spLocks noGrp="1"/>
          </p:cNvSpPr>
          <p:nvPr>
            <p:ph type="sldNum" sz="quarter" idx="10"/>
          </p:nvPr>
        </p:nvSpPr>
        <p:spPr/>
        <p:txBody>
          <a:bodyPr/>
          <a:lstStyle/>
          <a:p>
            <a:fld id="{2D224155-5F74-4334-BFBF-586388D6337E}" type="slidenum">
              <a:rPr lang="en-US" smtClean="0"/>
              <a:t>15</a:t>
            </a:fld>
            <a:endParaRPr lang="en-US"/>
          </a:p>
        </p:txBody>
      </p:sp>
    </p:spTree>
    <p:extLst>
      <p:ext uri="{BB962C8B-B14F-4D97-AF65-F5344CB8AC3E}">
        <p14:creationId xmlns:p14="http://schemas.microsoft.com/office/powerpoint/2010/main" val="2530918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F418639-E032-42DC-AB55-63869523BF7D}" type="datetimeFigureOut">
              <a:rPr lang="en-US" smtClean="0"/>
              <a:t>3/4/2021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475A17-C157-40CA-88AE-5AB7CEF78DAC}" type="slidenum">
              <a:rPr lang="en-US" smtClean="0"/>
              <a:t>‹#›</a:t>
            </a:fld>
            <a:endParaRPr lang="en-US"/>
          </a:p>
        </p:txBody>
      </p:sp>
    </p:spTree>
    <p:extLst>
      <p:ext uri="{BB962C8B-B14F-4D97-AF65-F5344CB8AC3E}">
        <p14:creationId xmlns:p14="http://schemas.microsoft.com/office/powerpoint/2010/main" val="634221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418639-E032-42DC-AB55-63869523BF7D}" type="datetimeFigureOut">
              <a:rPr lang="en-US" smtClean="0"/>
              <a:t>3/4/2021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475A17-C157-40CA-88AE-5AB7CEF78DAC}" type="slidenum">
              <a:rPr lang="en-US" smtClean="0"/>
              <a:t>‹#›</a:t>
            </a:fld>
            <a:endParaRPr lang="en-US"/>
          </a:p>
        </p:txBody>
      </p:sp>
    </p:spTree>
    <p:extLst>
      <p:ext uri="{BB962C8B-B14F-4D97-AF65-F5344CB8AC3E}">
        <p14:creationId xmlns:p14="http://schemas.microsoft.com/office/powerpoint/2010/main" val="4179612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418639-E032-42DC-AB55-63869523BF7D}" type="datetimeFigureOut">
              <a:rPr lang="en-US" smtClean="0"/>
              <a:t>3/4/2021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475A17-C157-40CA-88AE-5AB7CEF78DAC}" type="slidenum">
              <a:rPr lang="en-US" smtClean="0"/>
              <a:t>‹#›</a:t>
            </a:fld>
            <a:endParaRPr lang="en-US"/>
          </a:p>
        </p:txBody>
      </p:sp>
    </p:spTree>
    <p:extLst>
      <p:ext uri="{BB962C8B-B14F-4D97-AF65-F5344CB8AC3E}">
        <p14:creationId xmlns:p14="http://schemas.microsoft.com/office/powerpoint/2010/main" val="1659467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418639-E032-42DC-AB55-63869523BF7D}" type="datetimeFigureOut">
              <a:rPr lang="en-US" smtClean="0"/>
              <a:t>3/4/2021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475A17-C157-40CA-88AE-5AB7CEF78DAC}" type="slidenum">
              <a:rPr lang="en-US" smtClean="0"/>
              <a:t>‹#›</a:t>
            </a:fld>
            <a:endParaRPr lang="en-US"/>
          </a:p>
        </p:txBody>
      </p:sp>
    </p:spTree>
    <p:extLst>
      <p:ext uri="{BB962C8B-B14F-4D97-AF65-F5344CB8AC3E}">
        <p14:creationId xmlns:p14="http://schemas.microsoft.com/office/powerpoint/2010/main" val="1893044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418639-E032-42DC-AB55-63869523BF7D}" type="datetimeFigureOut">
              <a:rPr lang="en-US" smtClean="0"/>
              <a:t>3/4/2021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475A17-C157-40CA-88AE-5AB7CEF78DAC}" type="slidenum">
              <a:rPr lang="en-US" smtClean="0"/>
              <a:t>‹#›</a:t>
            </a:fld>
            <a:endParaRPr lang="en-US"/>
          </a:p>
        </p:txBody>
      </p:sp>
    </p:spTree>
    <p:extLst>
      <p:ext uri="{BB962C8B-B14F-4D97-AF65-F5344CB8AC3E}">
        <p14:creationId xmlns:p14="http://schemas.microsoft.com/office/powerpoint/2010/main" val="4244362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F418639-E032-42DC-AB55-63869523BF7D}" type="datetimeFigureOut">
              <a:rPr lang="en-US" smtClean="0"/>
              <a:t>3/4/2021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475A17-C157-40CA-88AE-5AB7CEF78DAC}" type="slidenum">
              <a:rPr lang="en-US" smtClean="0"/>
              <a:t>‹#›</a:t>
            </a:fld>
            <a:endParaRPr lang="en-US"/>
          </a:p>
        </p:txBody>
      </p:sp>
    </p:spTree>
    <p:extLst>
      <p:ext uri="{BB962C8B-B14F-4D97-AF65-F5344CB8AC3E}">
        <p14:creationId xmlns:p14="http://schemas.microsoft.com/office/powerpoint/2010/main" val="1268837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F418639-E032-42DC-AB55-63869523BF7D}" type="datetimeFigureOut">
              <a:rPr lang="en-US" smtClean="0"/>
              <a:t>3/4/2021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475A17-C157-40CA-88AE-5AB7CEF78DAC}" type="slidenum">
              <a:rPr lang="en-US" smtClean="0"/>
              <a:t>‹#›</a:t>
            </a:fld>
            <a:endParaRPr lang="en-US"/>
          </a:p>
        </p:txBody>
      </p:sp>
    </p:spTree>
    <p:extLst>
      <p:ext uri="{BB962C8B-B14F-4D97-AF65-F5344CB8AC3E}">
        <p14:creationId xmlns:p14="http://schemas.microsoft.com/office/powerpoint/2010/main" val="2642740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F418639-E032-42DC-AB55-63869523BF7D}" type="datetimeFigureOut">
              <a:rPr lang="en-US" smtClean="0"/>
              <a:t>3/4/2021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475A17-C157-40CA-88AE-5AB7CEF78DAC}" type="slidenum">
              <a:rPr lang="en-US" smtClean="0"/>
              <a:t>‹#›</a:t>
            </a:fld>
            <a:endParaRPr lang="en-US"/>
          </a:p>
        </p:txBody>
      </p:sp>
    </p:spTree>
    <p:extLst>
      <p:ext uri="{BB962C8B-B14F-4D97-AF65-F5344CB8AC3E}">
        <p14:creationId xmlns:p14="http://schemas.microsoft.com/office/powerpoint/2010/main" val="3215758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418639-E032-42DC-AB55-63869523BF7D}" type="datetimeFigureOut">
              <a:rPr lang="en-US" smtClean="0"/>
              <a:t>3/4/2021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475A17-C157-40CA-88AE-5AB7CEF78DAC}" type="slidenum">
              <a:rPr lang="en-US" smtClean="0"/>
              <a:t>‹#›</a:t>
            </a:fld>
            <a:endParaRPr lang="en-US"/>
          </a:p>
        </p:txBody>
      </p:sp>
    </p:spTree>
    <p:extLst>
      <p:ext uri="{BB962C8B-B14F-4D97-AF65-F5344CB8AC3E}">
        <p14:creationId xmlns:p14="http://schemas.microsoft.com/office/powerpoint/2010/main" val="2029656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418639-E032-42DC-AB55-63869523BF7D}" type="datetimeFigureOut">
              <a:rPr lang="en-US" smtClean="0"/>
              <a:t>3/4/2021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475A17-C157-40CA-88AE-5AB7CEF78DAC}" type="slidenum">
              <a:rPr lang="en-US" smtClean="0"/>
              <a:t>‹#›</a:t>
            </a:fld>
            <a:endParaRPr lang="en-US"/>
          </a:p>
        </p:txBody>
      </p:sp>
    </p:spTree>
    <p:extLst>
      <p:ext uri="{BB962C8B-B14F-4D97-AF65-F5344CB8AC3E}">
        <p14:creationId xmlns:p14="http://schemas.microsoft.com/office/powerpoint/2010/main" val="2406098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418639-E032-42DC-AB55-63869523BF7D}" type="datetimeFigureOut">
              <a:rPr lang="en-US" smtClean="0"/>
              <a:t>3/4/2021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475A17-C157-40CA-88AE-5AB7CEF78DAC}" type="slidenum">
              <a:rPr lang="en-US" smtClean="0"/>
              <a:t>‹#›</a:t>
            </a:fld>
            <a:endParaRPr lang="en-US"/>
          </a:p>
        </p:txBody>
      </p:sp>
    </p:spTree>
    <p:extLst>
      <p:ext uri="{BB962C8B-B14F-4D97-AF65-F5344CB8AC3E}">
        <p14:creationId xmlns:p14="http://schemas.microsoft.com/office/powerpoint/2010/main" val="1886773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418639-E032-42DC-AB55-63869523BF7D}" type="datetimeFigureOut">
              <a:rPr lang="en-US" smtClean="0"/>
              <a:t>3/4/2021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475A17-C157-40CA-88AE-5AB7CEF78DAC}" type="slidenum">
              <a:rPr lang="en-US" smtClean="0"/>
              <a:t>‹#›</a:t>
            </a:fld>
            <a:endParaRPr lang="en-US"/>
          </a:p>
        </p:txBody>
      </p:sp>
    </p:spTree>
    <p:extLst>
      <p:ext uri="{BB962C8B-B14F-4D97-AF65-F5344CB8AC3E}">
        <p14:creationId xmlns:p14="http://schemas.microsoft.com/office/powerpoint/2010/main" val="687977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Pfizer%20COVID-19%20vaccine%20FDA%20report%20released%20ahead%20of%20emergency%20use%20meeting"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Pfizer%20COVID-19%20vaccine%20FDA%20report%20released%20ahead%20of%20emergency%20use%20meeting"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cnbc.com/2020/12/18/jj-enrolls-about-45000-participants-for-late-stage-covid-vaccine-trial-.html" TargetMode="External"/><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vox.com/22278795/vaccine-side-effects-moderna-pfizer-covid-19"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businessinsider.com/how-long-it-takes-covid-19-vaccine-to-work-2021-1" TargetMode="External"/><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hyperlink" Target="https://www.cnbc.com/2021/01/29/covid-vaccine-comparing-jnj-pfizer-moderna-novavax.html" TargetMode="External"/><Relationship Id="rId4" Type="http://schemas.openxmlformats.org/officeDocument/2006/relationships/hyperlink" Target="https://www.google.com/url?sa=i&amp;url=https://www.businessinsider.com/how-long-it-takes-covid-19-vaccine-to-work-2021-1&amp;psig=AOvVaw0jYmCet3i8JaP5euOqGpi5&amp;ust=1613958981918000&amp;source=images&amp;cd=vfe&amp;ved=0CA0QjhxqFwoTCODb0PLv-e4CFQAAAAAdAAAAABA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nature.com/articles/s41586-020-2798-3"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bbc.com/news/health-54993652"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nytimes.com/interactive/2020/health/oxford-astrazeneca-covid-19-vaccine.html" TargetMode="External"/><Relationship Id="rId4" Type="http://schemas.openxmlformats.org/officeDocument/2006/relationships/hyperlink" Target="https://www.nytimes.com/interactive/2021/health/gamaleya-covid-19-vaccine.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Pfizer%20COVID-19%20vaccine%20FDA%20report%20released%20ahead%20of%20emergency%20use%20meeting"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bbc.com/news/world-us-canada-55320467" TargetMode="External"/><Relationship Id="rId7" Type="http://schemas.openxmlformats.org/officeDocument/2006/relationships/hyperlink" Target="https://www.nytimes.com/interactive/2020/health/johnson-johnson-covid-19-vaccine.html"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www.google.com/url?sa=i&amp;url=https://www.bbc.com/news/world-us-canada-55320467&amp;psig=AOvVaw34JwNV76xH-N6vxYmGNHxN&amp;ust=1613842414677000&amp;source=images&amp;cd=vfe&amp;ved=0CA0QjhxqFwoTCNjimdK99u4CFQAAAAAdAAAAABBT"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nytimes.com/2020/12/13/learning/what-does-95-effective-mean-teaching-the-math-of-vaccine-efficacy.html" TargetMode="Externa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nytimes.com/2020/12/13/learning/what-does-95-effective-mean-teaching-the-math-of-vaccine-efficacy.html" TargetMode="Externa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nytimes.com/2020/12/13/learning/what-does-95-effective-mean-teaching-the-math-of-vaccine-efficacy.html" TargetMode="Externa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0030" y="4892040"/>
            <a:ext cx="8661654"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539014" y="5091762"/>
            <a:ext cx="5613590" cy="1264588"/>
          </a:xfrm>
        </p:spPr>
        <p:txBody>
          <a:bodyPr anchor="ctr">
            <a:normAutofit/>
          </a:bodyPr>
          <a:lstStyle/>
          <a:p>
            <a:pPr algn="r">
              <a:lnSpc>
                <a:spcPct val="90000"/>
              </a:lnSpc>
            </a:pPr>
            <a:r>
              <a:rPr lang="en-US" sz="4200">
                <a:solidFill>
                  <a:srgbClr val="FFFFFF"/>
                </a:solidFill>
              </a:rPr>
              <a:t>COVID-19 Vaccine Safety &amp; Efficacy</a:t>
            </a:r>
          </a:p>
        </p:txBody>
      </p:sp>
      <p:sp>
        <p:nvSpPr>
          <p:cNvPr id="3" name="Subtitle 2"/>
          <p:cNvSpPr>
            <a:spLocks noGrp="1"/>
          </p:cNvSpPr>
          <p:nvPr>
            <p:ph type="subTitle" idx="1"/>
          </p:nvPr>
        </p:nvSpPr>
        <p:spPr>
          <a:xfrm>
            <a:off x="6451589" y="5091763"/>
            <a:ext cx="2153396" cy="1264587"/>
          </a:xfrm>
        </p:spPr>
        <p:txBody>
          <a:bodyPr anchor="ctr">
            <a:normAutofit/>
          </a:bodyPr>
          <a:lstStyle/>
          <a:p>
            <a:pPr algn="l"/>
            <a:r>
              <a:rPr lang="en-US" sz="1700" dirty="0">
                <a:solidFill>
                  <a:schemeClr val="bg1"/>
                </a:solidFill>
              </a:rPr>
              <a:t>Danielle Turner, PhD </a:t>
            </a:r>
          </a:p>
        </p:txBody>
      </p:sp>
      <p:pic>
        <p:nvPicPr>
          <p:cNvPr id="6" name="Picture 5" descr="Text, letter&#10;&#10;Description automatically generated">
            <a:extLst>
              <a:ext uri="{FF2B5EF4-FFF2-40B4-BE49-F238E27FC236}">
                <a16:creationId xmlns:a16="http://schemas.microsoft.com/office/drawing/2014/main" id="{11A72731-3131-4F7A-A786-AC50E3123112}"/>
              </a:ext>
            </a:extLst>
          </p:cNvPr>
          <p:cNvPicPr>
            <a:picLocks noChangeAspect="1"/>
          </p:cNvPicPr>
          <p:nvPr/>
        </p:nvPicPr>
        <p:blipFill rotWithShape="1">
          <a:blip r:embed="rId2"/>
          <a:srcRect t="592" r="-1" b="21350"/>
          <a:stretch/>
        </p:blipFill>
        <p:spPr>
          <a:xfrm>
            <a:off x="240030" y="320040"/>
            <a:ext cx="8661654" cy="4462272"/>
          </a:xfrm>
          <a:prstGeom prst="rect">
            <a:avLst/>
          </a:prstGeom>
        </p:spPr>
      </p:pic>
      <p:cxnSp>
        <p:nvCxnSpPr>
          <p:cNvPr id="13" name="Straight Connector 12">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349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641" t="60611" r="48897" b="5717"/>
          <a:stretch/>
        </p:blipFill>
        <p:spPr bwMode="auto">
          <a:xfrm>
            <a:off x="2286000" y="2514600"/>
            <a:ext cx="4587240" cy="32766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0101" r="48897" b="83164"/>
          <a:stretch/>
        </p:blipFill>
        <p:spPr bwMode="auto">
          <a:xfrm>
            <a:off x="2286000" y="2171701"/>
            <a:ext cx="3970455" cy="3048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65" t="72395" r="76358" b="5717"/>
          <a:stretch/>
        </p:blipFill>
        <p:spPr bwMode="auto">
          <a:xfrm>
            <a:off x="5196840" y="1485900"/>
            <a:ext cx="1676400" cy="99060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674914" y="6477000"/>
            <a:ext cx="7772400" cy="276999"/>
          </a:xfrm>
          <a:prstGeom prst="rect">
            <a:avLst/>
          </a:prstGeom>
        </p:spPr>
        <p:txBody>
          <a:bodyPr wrap="square">
            <a:spAutoFit/>
          </a:bodyPr>
          <a:lstStyle/>
          <a:p>
            <a:pPr algn="ctr"/>
            <a:r>
              <a:rPr lang="en-US" sz="1200" dirty="0">
                <a:hlinkClick r:id="rId3" action="ppaction://hlinkfile"/>
              </a:rPr>
              <a:t>Pfizer COVID-19 vaccine FDA report released ahead of emergency use meeting </a:t>
            </a:r>
            <a:endParaRPr lang="en-US" sz="1200" dirty="0"/>
          </a:p>
        </p:txBody>
      </p:sp>
    </p:spTree>
    <p:extLst>
      <p:ext uri="{BB962C8B-B14F-4D97-AF65-F5344CB8AC3E}">
        <p14:creationId xmlns:p14="http://schemas.microsoft.com/office/powerpoint/2010/main" val="2279187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641" t="60611" r="48897" b="5717"/>
          <a:stretch/>
        </p:blipFill>
        <p:spPr bwMode="auto">
          <a:xfrm>
            <a:off x="2286000" y="2514600"/>
            <a:ext cx="4587240" cy="32766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0101" r="48897" b="83164"/>
          <a:stretch/>
        </p:blipFill>
        <p:spPr bwMode="auto">
          <a:xfrm>
            <a:off x="2286000" y="2171701"/>
            <a:ext cx="3970455" cy="3048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65" t="72395" r="76358" b="5717"/>
          <a:stretch/>
        </p:blipFill>
        <p:spPr bwMode="auto">
          <a:xfrm>
            <a:off x="5196840" y="1485900"/>
            <a:ext cx="1676400" cy="99060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4688" t="58928" r="1" b="5717"/>
          <a:stretch/>
        </p:blipFill>
        <p:spPr bwMode="auto">
          <a:xfrm>
            <a:off x="2286000" y="2514600"/>
            <a:ext cx="4587240" cy="32766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2084" t="10101" b="83163"/>
          <a:stretch/>
        </p:blipFill>
        <p:spPr bwMode="auto">
          <a:xfrm>
            <a:off x="2286000" y="2171700"/>
            <a:ext cx="3722914" cy="3048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2083" t="72395" r="25359" b="5717"/>
          <a:stretch/>
        </p:blipFill>
        <p:spPr bwMode="auto">
          <a:xfrm>
            <a:off x="5120640" y="1485899"/>
            <a:ext cx="1752600" cy="99060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674914" y="6477000"/>
            <a:ext cx="7772400" cy="276999"/>
          </a:xfrm>
          <a:prstGeom prst="rect">
            <a:avLst/>
          </a:prstGeom>
        </p:spPr>
        <p:txBody>
          <a:bodyPr wrap="square">
            <a:spAutoFit/>
          </a:bodyPr>
          <a:lstStyle/>
          <a:p>
            <a:pPr algn="ctr"/>
            <a:r>
              <a:rPr lang="en-US" sz="1200" dirty="0">
                <a:hlinkClick r:id="rId3" action="ppaction://hlinkfile"/>
              </a:rPr>
              <a:t>Pfizer COVID-19 vaccine FDA report released ahead of emergency use meeting </a:t>
            </a:r>
            <a:endParaRPr lang="en-US" sz="1200" dirty="0"/>
          </a:p>
        </p:txBody>
      </p:sp>
    </p:spTree>
    <p:extLst>
      <p:ext uri="{BB962C8B-B14F-4D97-AF65-F5344CB8AC3E}">
        <p14:creationId xmlns:p14="http://schemas.microsoft.com/office/powerpoint/2010/main" val="3037499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amp;J's one-shot Covid vaccine is safe, generates promising immune response">
            <a:extLst>
              <a:ext uri="{FF2B5EF4-FFF2-40B4-BE49-F238E27FC236}">
                <a16:creationId xmlns:a16="http://schemas.microsoft.com/office/drawing/2014/main" id="{B054AD39-76D4-47F9-AEDE-AF8FC01DB9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8700" y="1752600"/>
            <a:ext cx="7086600" cy="440328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E3FF1E2-253D-446A-BE35-60A37800A77F}"/>
              </a:ext>
            </a:extLst>
          </p:cNvPr>
          <p:cNvSpPr txBox="1"/>
          <p:nvPr/>
        </p:nvSpPr>
        <p:spPr>
          <a:xfrm>
            <a:off x="5739063" y="1219200"/>
            <a:ext cx="2376237" cy="400110"/>
          </a:xfrm>
          <a:prstGeom prst="rect">
            <a:avLst/>
          </a:prstGeom>
          <a:noFill/>
          <a:ln>
            <a:solidFill>
              <a:schemeClr val="tx1"/>
            </a:solidFill>
          </a:ln>
        </p:spPr>
        <p:txBody>
          <a:bodyPr wrap="square">
            <a:spAutoFit/>
          </a:bodyPr>
          <a:lstStyle/>
          <a:p>
            <a:r>
              <a:rPr lang="en-US" sz="2000" b="1" i="0" dirty="0">
                <a:solidFill>
                  <a:srgbClr val="333333"/>
                </a:solidFill>
                <a:effectLst/>
                <a:latin typeface="Overpass"/>
              </a:rPr>
              <a:t>~45,000 participants</a:t>
            </a:r>
            <a:endParaRPr lang="en-US" sz="2000" b="1" dirty="0"/>
          </a:p>
        </p:txBody>
      </p:sp>
      <p:sp>
        <p:nvSpPr>
          <p:cNvPr id="8" name="TextBox 7">
            <a:extLst>
              <a:ext uri="{FF2B5EF4-FFF2-40B4-BE49-F238E27FC236}">
                <a16:creationId xmlns:a16="http://schemas.microsoft.com/office/drawing/2014/main" id="{3CE4560F-7A54-4351-8EE5-665343C346F9}"/>
              </a:ext>
            </a:extLst>
          </p:cNvPr>
          <p:cNvSpPr txBox="1"/>
          <p:nvPr/>
        </p:nvSpPr>
        <p:spPr>
          <a:xfrm>
            <a:off x="1295400" y="6427113"/>
            <a:ext cx="7231981" cy="430887"/>
          </a:xfrm>
          <a:prstGeom prst="rect">
            <a:avLst/>
          </a:prstGeom>
          <a:noFill/>
        </p:spPr>
        <p:txBody>
          <a:bodyPr wrap="square">
            <a:spAutoFit/>
          </a:bodyPr>
          <a:lstStyle/>
          <a:p>
            <a:r>
              <a:rPr lang="en-US" sz="1100" dirty="0">
                <a:hlinkClick r:id="rId3"/>
              </a:rPr>
              <a:t>https://www.cnbc.com/2020/12/18/jj-enrolls-about-45000-participants-for-late-stage-covid-vaccine-trial-.html</a:t>
            </a:r>
            <a:endParaRPr lang="en-US" sz="1100" dirty="0"/>
          </a:p>
          <a:p>
            <a:endParaRPr lang="en-US" sz="1100" dirty="0"/>
          </a:p>
        </p:txBody>
      </p:sp>
    </p:spTree>
    <p:extLst>
      <p:ext uri="{BB962C8B-B14F-4D97-AF65-F5344CB8AC3E}">
        <p14:creationId xmlns:p14="http://schemas.microsoft.com/office/powerpoint/2010/main" val="3144253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4166" t="15333" r="3334" b="18000"/>
          <a:stretch/>
        </p:blipFill>
        <p:spPr>
          <a:xfrm>
            <a:off x="1524000" y="1066800"/>
            <a:ext cx="5760720" cy="4572000"/>
          </a:xfrm>
          <a:prstGeom prst="rect">
            <a:avLst/>
          </a:prstGeom>
          <a:ln>
            <a:solidFill>
              <a:schemeClr val="tx1"/>
            </a:solidFill>
          </a:ln>
        </p:spPr>
      </p:pic>
      <p:sp>
        <p:nvSpPr>
          <p:cNvPr id="5" name="Rectangle 4"/>
          <p:cNvSpPr/>
          <p:nvPr/>
        </p:nvSpPr>
        <p:spPr>
          <a:xfrm>
            <a:off x="822960" y="6427076"/>
            <a:ext cx="7162800" cy="430887"/>
          </a:xfrm>
          <a:prstGeom prst="rect">
            <a:avLst/>
          </a:prstGeom>
        </p:spPr>
        <p:txBody>
          <a:bodyPr wrap="square">
            <a:spAutoFit/>
          </a:bodyPr>
          <a:lstStyle/>
          <a:p>
            <a:pPr algn="ctr"/>
            <a:r>
              <a:rPr lang="en-US" sz="1100" dirty="0">
                <a:hlinkClick r:id="rId3"/>
              </a:rPr>
              <a:t>https://www.vox.com/22278795/vaccine-side-effects-moderna-pfizer-covid-19</a:t>
            </a:r>
            <a:endParaRPr lang="en-US" sz="1100" dirty="0"/>
          </a:p>
          <a:p>
            <a:pPr algn="ctr"/>
            <a:endParaRPr lang="en-US" sz="1100" dirty="0"/>
          </a:p>
        </p:txBody>
      </p:sp>
    </p:spTree>
    <p:extLst>
      <p:ext uri="{BB962C8B-B14F-4D97-AF65-F5344CB8AC3E}">
        <p14:creationId xmlns:p14="http://schemas.microsoft.com/office/powerpoint/2010/main" val="3539975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how long to build immunity after modern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2245" y="142875"/>
            <a:ext cx="4058909" cy="60293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1168399" y="6027003"/>
            <a:ext cx="7086600" cy="830997"/>
          </a:xfrm>
          <a:prstGeom prst="rect">
            <a:avLst/>
          </a:prstGeom>
        </p:spPr>
        <p:txBody>
          <a:bodyPr wrap="square">
            <a:spAutoFit/>
          </a:bodyPr>
          <a:lstStyle/>
          <a:p>
            <a:pPr algn="ctr"/>
            <a:br>
              <a:rPr lang="en-US" sz="1200" dirty="0">
                <a:hlinkClick r:id="rId3"/>
              </a:rPr>
            </a:br>
            <a:r>
              <a:rPr lang="en-US" sz="1200" u="sng" dirty="0">
                <a:hlinkClick r:id="rId4" tooltip="COVID-19 vaccine: How long side effects last, when protection kicks in"/>
              </a:rPr>
              <a:t>COVID-19 vaccine: How long side effects last, when protection kicks in</a:t>
            </a:r>
            <a:endParaRPr lang="en-US" sz="1200" u="sng" dirty="0"/>
          </a:p>
          <a:p>
            <a:pPr algn="ctr"/>
            <a:r>
              <a:rPr lang="en-US" sz="1200" dirty="0">
                <a:hlinkClick r:id="rId5"/>
              </a:rPr>
              <a:t>From how long it takes to build immunity to info on </a:t>
            </a:r>
            <a:r>
              <a:rPr lang="en-US" sz="1200" dirty="0" err="1">
                <a:hlinkClick r:id="rId5"/>
              </a:rPr>
              <a:t>Moderna’s</a:t>
            </a:r>
            <a:r>
              <a:rPr lang="en-US" sz="1200" dirty="0">
                <a:hlinkClick r:id="rId5"/>
              </a:rPr>
              <a:t> variant booster</a:t>
            </a:r>
            <a:endParaRPr lang="en-US" sz="1200" dirty="0"/>
          </a:p>
          <a:p>
            <a:pPr algn="ctr"/>
            <a:endParaRPr lang="en-US" sz="1200" dirty="0"/>
          </a:p>
        </p:txBody>
      </p:sp>
    </p:spTree>
    <p:extLst>
      <p:ext uri="{BB962C8B-B14F-4D97-AF65-F5344CB8AC3E}">
        <p14:creationId xmlns:p14="http://schemas.microsoft.com/office/powerpoint/2010/main" val="2135807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Vaccine development &amp; approval timeline </a:t>
            </a:r>
          </a:p>
        </p:txBody>
      </p:sp>
      <p:pic>
        <p:nvPicPr>
          <p:cNvPr id="30724" name="Picture 4" descr="Fig.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1752600"/>
            <a:ext cx="8229601" cy="391795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Rectangle 4"/>
          <p:cNvSpPr/>
          <p:nvPr/>
        </p:nvSpPr>
        <p:spPr>
          <a:xfrm>
            <a:off x="3308415" y="6444862"/>
            <a:ext cx="2527167" cy="276999"/>
          </a:xfrm>
          <a:prstGeom prst="rect">
            <a:avLst/>
          </a:prstGeom>
        </p:spPr>
        <p:txBody>
          <a:bodyPr wrap="none">
            <a:spAutoFit/>
          </a:bodyPr>
          <a:lstStyle/>
          <a:p>
            <a:r>
              <a:rPr lang="en-US" sz="1200" dirty="0">
                <a:hlinkClick r:id="rId4"/>
              </a:rPr>
              <a:t>SARS-CoV-2 vaccines in development </a:t>
            </a:r>
            <a:endParaRPr lang="en-US" sz="1200" dirty="0"/>
          </a:p>
        </p:txBody>
      </p:sp>
      <p:sp>
        <p:nvSpPr>
          <p:cNvPr id="6" name="TextBox 5"/>
          <p:cNvSpPr txBox="1"/>
          <p:nvPr/>
        </p:nvSpPr>
        <p:spPr>
          <a:xfrm>
            <a:off x="2362200" y="4066401"/>
            <a:ext cx="2530308" cy="276999"/>
          </a:xfrm>
          <a:prstGeom prst="rect">
            <a:avLst/>
          </a:prstGeom>
          <a:noFill/>
        </p:spPr>
        <p:txBody>
          <a:bodyPr wrap="none" rtlCol="0">
            <a:spAutoFit/>
          </a:bodyPr>
          <a:lstStyle/>
          <a:p>
            <a:r>
              <a:rPr lang="en-US" sz="1200" dirty="0">
                <a:solidFill>
                  <a:srgbClr val="C00000"/>
                </a:solidFill>
              </a:rPr>
              <a:t>Emergency Use Authorization (EUA) </a:t>
            </a:r>
          </a:p>
        </p:txBody>
      </p:sp>
    </p:spTree>
    <p:extLst>
      <p:ext uri="{BB962C8B-B14F-4D97-AF65-F5344CB8AC3E}">
        <p14:creationId xmlns:p14="http://schemas.microsoft.com/office/powerpoint/2010/main" val="841285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AEE97D-21F6-47D6-BA94-628A4B113E57}"/>
              </a:ext>
            </a:extLst>
          </p:cNvPr>
          <p:cNvPicPr>
            <a:picLocks noChangeAspect="1"/>
          </p:cNvPicPr>
          <p:nvPr/>
        </p:nvPicPr>
        <p:blipFill>
          <a:blip r:embed="rId2"/>
          <a:stretch>
            <a:fillRect/>
          </a:stretch>
        </p:blipFill>
        <p:spPr>
          <a:xfrm>
            <a:off x="1619250" y="1952624"/>
            <a:ext cx="6610350" cy="3305175"/>
          </a:xfrm>
          <a:prstGeom prst="rect">
            <a:avLst/>
          </a:prstGeom>
        </p:spPr>
      </p:pic>
      <p:sp>
        <p:nvSpPr>
          <p:cNvPr id="2" name="Rectangle 1">
            <a:extLst>
              <a:ext uri="{FF2B5EF4-FFF2-40B4-BE49-F238E27FC236}">
                <a16:creationId xmlns:a16="http://schemas.microsoft.com/office/drawing/2014/main" id="{C00F6906-C5D5-4C6C-B39A-FBDDE2E74050}"/>
              </a:ext>
            </a:extLst>
          </p:cNvPr>
          <p:cNvSpPr/>
          <p:nvPr/>
        </p:nvSpPr>
        <p:spPr>
          <a:xfrm>
            <a:off x="1447800" y="4648200"/>
            <a:ext cx="6781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0472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AEE97D-21F6-47D6-BA94-628A4B113E57}"/>
              </a:ext>
            </a:extLst>
          </p:cNvPr>
          <p:cNvPicPr>
            <a:picLocks noChangeAspect="1"/>
          </p:cNvPicPr>
          <p:nvPr/>
        </p:nvPicPr>
        <p:blipFill>
          <a:blip r:embed="rId2"/>
          <a:stretch>
            <a:fillRect/>
          </a:stretch>
        </p:blipFill>
        <p:spPr>
          <a:xfrm>
            <a:off x="1619250" y="1952624"/>
            <a:ext cx="6610350" cy="3305175"/>
          </a:xfrm>
          <a:prstGeom prst="rect">
            <a:avLst/>
          </a:prstGeom>
        </p:spPr>
      </p:pic>
    </p:spTree>
    <p:extLst>
      <p:ext uri="{BB962C8B-B14F-4D97-AF65-F5344CB8AC3E}">
        <p14:creationId xmlns:p14="http://schemas.microsoft.com/office/powerpoint/2010/main" val="629341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Comparing current vaccines efficacy &amp; cost</a:t>
            </a:r>
          </a:p>
        </p:txBody>
      </p:sp>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889948" y="1417638"/>
            <a:ext cx="5364104" cy="452596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1516869" y="6019800"/>
            <a:ext cx="6110262" cy="646331"/>
          </a:xfrm>
          <a:prstGeom prst="rect">
            <a:avLst/>
          </a:prstGeom>
        </p:spPr>
        <p:txBody>
          <a:bodyPr wrap="none">
            <a:spAutoFit/>
          </a:bodyPr>
          <a:lstStyle/>
          <a:p>
            <a:pPr algn="ctr"/>
            <a:r>
              <a:rPr lang="en-US" sz="1200" dirty="0">
                <a:hlinkClick r:id="rId3"/>
              </a:rPr>
              <a:t>https://www.bbc.com/news/health-54993652</a:t>
            </a:r>
            <a:endParaRPr lang="en-US" sz="1200" dirty="0"/>
          </a:p>
          <a:p>
            <a:pPr algn="ctr"/>
            <a:r>
              <a:rPr lang="en-US" sz="1200" dirty="0">
                <a:hlinkClick r:id="rId4"/>
              </a:rPr>
              <a:t>https://www.nytimes.com/interactive/2021/health/gamaleya-covid-19-vaccine.html</a:t>
            </a:r>
            <a:endParaRPr lang="en-US" sz="1200" dirty="0"/>
          </a:p>
          <a:p>
            <a:pPr algn="ctr"/>
            <a:r>
              <a:rPr lang="en-US" sz="1200" dirty="0">
                <a:hlinkClick r:id="rId5"/>
              </a:rPr>
              <a:t>https://www.nytimes.com/interactive/2020/health/oxford-astrazeneca-covid-19-vaccine.html</a:t>
            </a:r>
            <a:r>
              <a:rPr lang="en-US" sz="1200" dirty="0"/>
              <a:t>  </a:t>
            </a:r>
          </a:p>
        </p:txBody>
      </p:sp>
    </p:spTree>
    <p:extLst>
      <p:ext uri="{BB962C8B-B14F-4D97-AF65-F5344CB8AC3E}">
        <p14:creationId xmlns:p14="http://schemas.microsoft.com/office/powerpoint/2010/main" val="3119086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Pfizer vs. Moderna</a:t>
            </a:r>
          </a:p>
        </p:txBody>
      </p:sp>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77745" y="1295400"/>
            <a:ext cx="7769569" cy="452596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674914" y="6477000"/>
            <a:ext cx="7772400" cy="276999"/>
          </a:xfrm>
          <a:prstGeom prst="rect">
            <a:avLst/>
          </a:prstGeom>
        </p:spPr>
        <p:txBody>
          <a:bodyPr wrap="square">
            <a:spAutoFit/>
          </a:bodyPr>
          <a:lstStyle/>
          <a:p>
            <a:pPr algn="ctr"/>
            <a:r>
              <a:rPr lang="en-US" sz="1200" dirty="0">
                <a:hlinkClick r:id="rId3" action="ppaction://hlinkfile"/>
              </a:rPr>
              <a:t>Pfizer COVID-19 vaccine FDA report released ahead of emergency use meeting </a:t>
            </a:r>
            <a:endParaRPr lang="en-US" sz="1200" dirty="0"/>
          </a:p>
        </p:txBody>
      </p:sp>
    </p:spTree>
    <p:extLst>
      <p:ext uri="{BB962C8B-B14F-4D97-AF65-F5344CB8AC3E}">
        <p14:creationId xmlns:p14="http://schemas.microsoft.com/office/powerpoint/2010/main" val="3092442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Comparing efficacy of anti-COVID mRNA with other, older vaccines</a:t>
            </a:r>
          </a:p>
        </p:txBody>
      </p:sp>
      <p:pic>
        <p:nvPicPr>
          <p:cNvPr id="1024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417638"/>
            <a:ext cx="4371721" cy="51094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p:cNvSpPr/>
          <p:nvPr/>
        </p:nvSpPr>
        <p:spPr>
          <a:xfrm>
            <a:off x="-762000" y="6352529"/>
            <a:ext cx="8229600" cy="461665"/>
          </a:xfrm>
          <a:prstGeom prst="rect">
            <a:avLst/>
          </a:prstGeom>
        </p:spPr>
        <p:txBody>
          <a:bodyPr wrap="square">
            <a:spAutoFit/>
          </a:bodyPr>
          <a:lstStyle/>
          <a:p>
            <a:pPr algn="ctr"/>
            <a:br>
              <a:rPr lang="en-US" sz="1200" dirty="0">
                <a:hlinkClick r:id="rId3"/>
              </a:rPr>
            </a:br>
            <a:r>
              <a:rPr lang="en-US" sz="1200" dirty="0">
                <a:hlinkClick r:id="rId3"/>
              </a:rPr>
              <a:t>BBC </a:t>
            </a:r>
            <a:r>
              <a:rPr lang="en-US" sz="1200" u="sng" dirty="0">
                <a:hlinkClick r:id="rId4" tooltip="Moderna vaccine safe and effective, say US experts - BBC News"/>
              </a:rPr>
              <a:t>Moderna vaccine safe and effective, say US experts</a:t>
            </a:r>
            <a:endParaRPr lang="en-US" sz="1200" dirty="0"/>
          </a:p>
        </p:txBody>
      </p:sp>
      <p:sp>
        <p:nvSpPr>
          <p:cNvPr id="3" name="TextBox 2"/>
          <p:cNvSpPr txBox="1"/>
          <p:nvPr/>
        </p:nvSpPr>
        <p:spPr>
          <a:xfrm>
            <a:off x="2262061" y="3266292"/>
            <a:ext cx="2220095" cy="276999"/>
          </a:xfrm>
          <a:prstGeom prst="rect">
            <a:avLst/>
          </a:prstGeom>
          <a:noFill/>
        </p:spPr>
        <p:txBody>
          <a:bodyPr wrap="none" rtlCol="0">
            <a:spAutoFit/>
          </a:bodyPr>
          <a:lstStyle/>
          <a:p>
            <a:r>
              <a:rPr lang="en-US" sz="1200" dirty="0">
                <a:solidFill>
                  <a:srgbClr val="3333FF"/>
                </a:solidFill>
              </a:rPr>
              <a:t>&gt;18yo                                    &gt;16yo</a:t>
            </a:r>
          </a:p>
        </p:txBody>
      </p:sp>
      <p:pic>
        <p:nvPicPr>
          <p:cNvPr id="4" name="Picture 3">
            <a:extLst>
              <a:ext uri="{FF2B5EF4-FFF2-40B4-BE49-F238E27FC236}">
                <a16:creationId xmlns:a16="http://schemas.microsoft.com/office/drawing/2014/main" id="{DB084CFE-390D-4768-8134-FF080C34EC19}"/>
              </a:ext>
            </a:extLst>
          </p:cNvPr>
          <p:cNvPicPr>
            <a:picLocks noChangeAspect="1"/>
          </p:cNvPicPr>
          <p:nvPr/>
        </p:nvPicPr>
        <p:blipFill>
          <a:blip r:embed="rId5"/>
          <a:stretch>
            <a:fillRect/>
          </a:stretch>
        </p:blipFill>
        <p:spPr>
          <a:xfrm>
            <a:off x="5865170" y="1421473"/>
            <a:ext cx="2621236" cy="1474445"/>
          </a:xfrm>
          <a:prstGeom prst="rect">
            <a:avLst/>
          </a:prstGeom>
        </p:spPr>
      </p:pic>
      <p:pic>
        <p:nvPicPr>
          <p:cNvPr id="8" name="Picture 7">
            <a:extLst>
              <a:ext uri="{FF2B5EF4-FFF2-40B4-BE49-F238E27FC236}">
                <a16:creationId xmlns:a16="http://schemas.microsoft.com/office/drawing/2014/main" id="{AE62A7D1-6F2E-4EA6-ABD2-4830EDC3D717}"/>
              </a:ext>
            </a:extLst>
          </p:cNvPr>
          <p:cNvPicPr>
            <a:picLocks noChangeAspect="1"/>
          </p:cNvPicPr>
          <p:nvPr/>
        </p:nvPicPr>
        <p:blipFill rotWithShape="1">
          <a:blip r:embed="rId6"/>
          <a:srcRect l="34166" t="12945" r="35858" b="24803"/>
          <a:stretch/>
        </p:blipFill>
        <p:spPr>
          <a:xfrm>
            <a:off x="5950519" y="3024023"/>
            <a:ext cx="2740970" cy="3200401"/>
          </a:xfrm>
          <a:prstGeom prst="rect">
            <a:avLst/>
          </a:prstGeom>
        </p:spPr>
      </p:pic>
      <p:sp>
        <p:nvSpPr>
          <p:cNvPr id="11" name="TextBox 10">
            <a:extLst>
              <a:ext uri="{FF2B5EF4-FFF2-40B4-BE49-F238E27FC236}">
                <a16:creationId xmlns:a16="http://schemas.microsoft.com/office/drawing/2014/main" id="{D9DDD692-87B3-418D-8961-9A7529663616}"/>
              </a:ext>
            </a:extLst>
          </p:cNvPr>
          <p:cNvSpPr txBox="1"/>
          <p:nvPr/>
        </p:nvSpPr>
        <p:spPr>
          <a:xfrm>
            <a:off x="6116482" y="6157730"/>
            <a:ext cx="2702236" cy="830997"/>
          </a:xfrm>
          <a:prstGeom prst="rect">
            <a:avLst/>
          </a:prstGeom>
          <a:noFill/>
        </p:spPr>
        <p:txBody>
          <a:bodyPr wrap="square">
            <a:spAutoFit/>
          </a:bodyPr>
          <a:lstStyle/>
          <a:p>
            <a:r>
              <a:rPr lang="en-US" sz="1200" dirty="0">
                <a:hlinkClick r:id="rId7"/>
              </a:rPr>
              <a:t>https://www.nytimes.com/interactive/2020/health/johnson-johnson-covid-19-vaccine.html</a:t>
            </a:r>
            <a:endParaRPr lang="en-US" sz="1200" dirty="0"/>
          </a:p>
          <a:p>
            <a:endParaRPr lang="en-US" sz="1200" dirty="0"/>
          </a:p>
        </p:txBody>
      </p:sp>
    </p:spTree>
    <p:extLst>
      <p:ext uri="{BB962C8B-B14F-4D97-AF65-F5344CB8AC3E}">
        <p14:creationId xmlns:p14="http://schemas.microsoft.com/office/powerpoint/2010/main" val="2170251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8320" y="1828800"/>
            <a:ext cx="5638800" cy="523220"/>
          </a:xfrm>
          <a:prstGeom prst="rect">
            <a:avLst/>
          </a:prstGeom>
          <a:ln>
            <a:solidFill>
              <a:schemeClr val="tx1"/>
            </a:solidFill>
          </a:ln>
        </p:spPr>
        <p:txBody>
          <a:bodyPr wrap="square">
            <a:spAutoFit/>
          </a:bodyPr>
          <a:lstStyle/>
          <a:p>
            <a:r>
              <a:rPr lang="en-US" sz="1400" b="1" dirty="0">
                <a:solidFill>
                  <a:srgbClr val="333333"/>
                </a:solidFill>
                <a:latin typeface="nyt-imperial"/>
              </a:rPr>
              <a:t>Infection Risk:</a:t>
            </a:r>
            <a:r>
              <a:rPr lang="en-US" sz="1400" dirty="0">
                <a:solidFill>
                  <a:srgbClr val="333333"/>
                </a:solidFill>
                <a:latin typeface="nyt-imperial"/>
              </a:rPr>
              <a:t> The ~43,660 subjects were split evenly between the placebo and vaccine groups (about </a:t>
            </a:r>
            <a:r>
              <a:rPr lang="en-US" sz="1400" b="1" dirty="0">
                <a:solidFill>
                  <a:srgbClr val="333333"/>
                </a:solidFill>
                <a:latin typeface="nyt-imperial"/>
              </a:rPr>
              <a:t>21,830 subjects per group</a:t>
            </a:r>
            <a:r>
              <a:rPr lang="en-US" sz="1400" dirty="0">
                <a:solidFill>
                  <a:srgbClr val="333333"/>
                </a:solidFill>
                <a:latin typeface="nyt-imperial"/>
              </a:rPr>
              <a:t>).</a:t>
            </a:r>
            <a:endParaRPr lang="en-US" sz="1400" dirty="0"/>
          </a:p>
        </p:txBody>
      </p:sp>
      <p:pic>
        <p:nvPicPr>
          <p:cNvPr id="1026" name="Picture 2" descr="https://static01.nyt.com/images/2020/12/13/learning/VaccineTable3LN/VaccineTable3LN-articleLarge.png?quality=75&amp;auto=webp&amp;disable=upscale"/>
          <p:cNvPicPr>
            <a:picLocks noChangeAspect="1" noChangeArrowheads="1"/>
          </p:cNvPicPr>
          <p:nvPr/>
        </p:nvPicPr>
        <p:blipFill rotWithShape="1">
          <a:blip r:embed="rId2">
            <a:extLst>
              <a:ext uri="{28A0092B-C50C-407E-A947-70E740481C1C}">
                <a14:useLocalDpi xmlns:a14="http://schemas.microsoft.com/office/drawing/2010/main" val="0"/>
              </a:ext>
            </a:extLst>
          </a:blip>
          <a:srcRect l="1" r="27052"/>
          <a:stretch/>
        </p:blipFill>
        <p:spPr bwMode="auto">
          <a:xfrm>
            <a:off x="1676400" y="2458700"/>
            <a:ext cx="5760720" cy="21336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t>How vaccine efficacy is calculated:</a:t>
            </a:r>
          </a:p>
          <a:p>
            <a:r>
              <a:rPr lang="en-US" sz="2800" dirty="0"/>
              <a:t>Pfizer clinical trials</a:t>
            </a:r>
          </a:p>
        </p:txBody>
      </p:sp>
      <p:sp>
        <p:nvSpPr>
          <p:cNvPr id="8" name="Rectangle 7"/>
          <p:cNvSpPr/>
          <p:nvPr/>
        </p:nvSpPr>
        <p:spPr>
          <a:xfrm>
            <a:off x="952500" y="6400800"/>
            <a:ext cx="7313794" cy="261610"/>
          </a:xfrm>
          <a:prstGeom prst="rect">
            <a:avLst/>
          </a:prstGeom>
        </p:spPr>
        <p:txBody>
          <a:bodyPr wrap="square">
            <a:spAutoFit/>
          </a:bodyPr>
          <a:lstStyle/>
          <a:p>
            <a:r>
              <a:rPr lang="en-US" sz="1100" dirty="0">
                <a:hlinkClick r:id="rId3"/>
              </a:rPr>
              <a:t>https://www.nytimes.com/2020/12/13/learning/what-does-95-effective-mean-teaching-the-math-of-vaccine-efficacy.html</a:t>
            </a:r>
            <a:r>
              <a:rPr lang="en-US" sz="1100" dirty="0"/>
              <a:t> </a:t>
            </a:r>
          </a:p>
        </p:txBody>
      </p:sp>
    </p:spTree>
    <p:extLst>
      <p:ext uri="{BB962C8B-B14F-4D97-AF65-F5344CB8AC3E}">
        <p14:creationId xmlns:p14="http://schemas.microsoft.com/office/powerpoint/2010/main" val="2563407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76400" y="1905000"/>
            <a:ext cx="5791200" cy="738664"/>
          </a:xfrm>
          <a:prstGeom prst="rect">
            <a:avLst/>
          </a:prstGeom>
          <a:ln>
            <a:solidFill>
              <a:schemeClr val="tx1"/>
            </a:solidFill>
          </a:ln>
        </p:spPr>
        <p:txBody>
          <a:bodyPr wrap="square">
            <a:spAutoFit/>
          </a:bodyPr>
          <a:lstStyle/>
          <a:p>
            <a:r>
              <a:rPr lang="en-US" sz="1400" dirty="0">
                <a:solidFill>
                  <a:srgbClr val="333333"/>
                </a:solidFill>
                <a:latin typeface="nyt-imperial"/>
              </a:rPr>
              <a:t>About 328 million (</a:t>
            </a:r>
            <a:r>
              <a:rPr lang="en-US" sz="1400" b="1" dirty="0">
                <a:solidFill>
                  <a:srgbClr val="333333"/>
                </a:solidFill>
                <a:latin typeface="nyt-imperial"/>
              </a:rPr>
              <a:t>328,000,000</a:t>
            </a:r>
            <a:r>
              <a:rPr lang="en-US" sz="1400" dirty="0">
                <a:solidFill>
                  <a:srgbClr val="333333"/>
                </a:solidFill>
                <a:latin typeface="nyt-imperial"/>
              </a:rPr>
              <a:t>) people live in the United States. Assume all of these people had the same infection risk as those in the placebo group during the months of this study. </a:t>
            </a:r>
            <a:endParaRPr lang="en-US" sz="1400" dirty="0"/>
          </a:p>
        </p:txBody>
      </p:sp>
      <p:sp>
        <p:nvSpPr>
          <p:cNvPr id="7" name="Title 1"/>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t>How vaccine efficacy is calculated:</a:t>
            </a:r>
          </a:p>
          <a:p>
            <a:r>
              <a:rPr lang="en-US" sz="2800" dirty="0"/>
              <a:t>Pfizer clinical trials…scaled up</a:t>
            </a:r>
          </a:p>
        </p:txBody>
      </p:sp>
      <p:pic>
        <p:nvPicPr>
          <p:cNvPr id="5" name="Picture 2" descr="https://static01.nyt.com/images/2020/12/13/learning/VaccineTable3LN/VaccineTable3LN-articleLarge.png?quality=75&amp;auto=webp&amp;disable=upsc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667000"/>
            <a:ext cx="6018394" cy="163499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952500" y="6400800"/>
            <a:ext cx="7313794" cy="261610"/>
          </a:xfrm>
          <a:prstGeom prst="rect">
            <a:avLst/>
          </a:prstGeom>
        </p:spPr>
        <p:txBody>
          <a:bodyPr wrap="square">
            <a:spAutoFit/>
          </a:bodyPr>
          <a:lstStyle/>
          <a:p>
            <a:r>
              <a:rPr lang="en-US" sz="1100" dirty="0">
                <a:hlinkClick r:id="rId3"/>
              </a:rPr>
              <a:t>https://www.nytimes.com/2020/12/13/learning/what-does-95-effective-mean-teaching-the-math-of-vaccine-efficacy.html</a:t>
            </a:r>
            <a:r>
              <a:rPr lang="en-US" sz="1100" dirty="0"/>
              <a:t> </a:t>
            </a:r>
          </a:p>
        </p:txBody>
      </p:sp>
    </p:spTree>
    <p:extLst>
      <p:ext uri="{BB962C8B-B14F-4D97-AF65-F5344CB8AC3E}">
        <p14:creationId xmlns:p14="http://schemas.microsoft.com/office/powerpoint/2010/main" val="3605773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t>How vaccine efficacy is calculated:</a:t>
            </a:r>
          </a:p>
          <a:p>
            <a:r>
              <a:rPr lang="en-US" sz="2800" dirty="0"/>
              <a:t>Pfizer clinical trials</a:t>
            </a:r>
          </a:p>
        </p:txBody>
      </p:sp>
      <p:sp>
        <p:nvSpPr>
          <p:cNvPr id="2" name="Rectangle 1"/>
          <p:cNvSpPr/>
          <p:nvPr/>
        </p:nvSpPr>
        <p:spPr>
          <a:xfrm>
            <a:off x="952500" y="6400800"/>
            <a:ext cx="7313794" cy="261610"/>
          </a:xfrm>
          <a:prstGeom prst="rect">
            <a:avLst/>
          </a:prstGeom>
        </p:spPr>
        <p:txBody>
          <a:bodyPr wrap="square">
            <a:spAutoFit/>
          </a:bodyPr>
          <a:lstStyle/>
          <a:p>
            <a:r>
              <a:rPr lang="en-US" sz="1100" dirty="0">
                <a:hlinkClick r:id="rId2"/>
              </a:rPr>
              <a:t>https://www.nytimes.com/2020/12/13/learning/what-does-95-effective-mean-teaching-the-math-of-vaccine-efficacy.html</a:t>
            </a:r>
            <a:r>
              <a:rPr lang="en-US" sz="1100" dirty="0"/>
              <a:t> </a:t>
            </a:r>
          </a:p>
        </p:txBody>
      </p:sp>
      <p:sp>
        <p:nvSpPr>
          <p:cNvPr id="3" name="Rectangle 2"/>
          <p:cNvSpPr/>
          <p:nvPr/>
        </p:nvSpPr>
        <p:spPr>
          <a:xfrm>
            <a:off x="1638300" y="2695354"/>
            <a:ext cx="5867400" cy="4770537"/>
          </a:xfrm>
          <a:prstGeom prst="rect">
            <a:avLst/>
          </a:prstGeom>
        </p:spPr>
        <p:txBody>
          <a:bodyPr wrap="square">
            <a:spAutoFit/>
          </a:bodyPr>
          <a:lstStyle/>
          <a:p>
            <a:pPr fontAlgn="base"/>
            <a:r>
              <a:rPr lang="en-US" sz="1600" b="1" u="sng" dirty="0">
                <a:solidFill>
                  <a:srgbClr val="333333"/>
                </a:solidFill>
                <a:latin typeface="nyt-imperial"/>
              </a:rPr>
              <a:t>Efficacy: </a:t>
            </a:r>
          </a:p>
          <a:p>
            <a:pPr fontAlgn="base"/>
            <a:endParaRPr lang="en-US" sz="1600" dirty="0">
              <a:solidFill>
                <a:srgbClr val="333333"/>
              </a:solidFill>
              <a:latin typeface="nyt-imperial"/>
            </a:endParaRPr>
          </a:p>
          <a:p>
            <a:pPr fontAlgn="base"/>
            <a:r>
              <a:rPr lang="en-US" sz="1600" dirty="0">
                <a:solidFill>
                  <a:srgbClr val="333333"/>
                </a:solidFill>
                <a:latin typeface="nyt-imperial"/>
              </a:rPr>
              <a:t>1.) Find the difference between the risks in both groups:</a:t>
            </a:r>
          </a:p>
          <a:p>
            <a:pPr fontAlgn="base"/>
            <a:endParaRPr lang="en-US" sz="1600" dirty="0">
              <a:solidFill>
                <a:srgbClr val="333333"/>
              </a:solidFill>
              <a:latin typeface="nyt-imperial"/>
            </a:endParaRPr>
          </a:p>
          <a:p>
            <a:pPr fontAlgn="base"/>
            <a:r>
              <a:rPr lang="en-US" sz="1600" b="1" dirty="0">
                <a:solidFill>
                  <a:srgbClr val="333333"/>
                </a:solidFill>
                <a:latin typeface="nyt-imperial"/>
              </a:rPr>
              <a:t>                             0.74% - 0.04% = 0.7%</a:t>
            </a:r>
          </a:p>
          <a:p>
            <a:pPr fontAlgn="base"/>
            <a:endParaRPr lang="en-US" sz="1600" dirty="0">
              <a:solidFill>
                <a:srgbClr val="333333"/>
              </a:solidFill>
              <a:latin typeface="nyt-imperial"/>
            </a:endParaRPr>
          </a:p>
          <a:p>
            <a:pPr fontAlgn="base"/>
            <a:r>
              <a:rPr lang="en-US" sz="1600" dirty="0">
                <a:solidFill>
                  <a:srgbClr val="333333"/>
                </a:solidFill>
                <a:latin typeface="nyt-imperial"/>
              </a:rPr>
              <a:t>2.) Scale the percentage point difference in risks by the original infection risk: </a:t>
            </a:r>
          </a:p>
          <a:p>
            <a:pPr fontAlgn="base"/>
            <a:endParaRPr lang="en-US" sz="1600" dirty="0">
              <a:solidFill>
                <a:srgbClr val="333333"/>
              </a:solidFill>
              <a:latin typeface="nyt-imperial"/>
            </a:endParaRPr>
          </a:p>
          <a:p>
            <a:pPr fontAlgn="base"/>
            <a:endParaRPr lang="en-US" sz="1600" dirty="0">
              <a:solidFill>
                <a:srgbClr val="333333"/>
              </a:solidFill>
              <a:latin typeface="nyt-imperial"/>
            </a:endParaRPr>
          </a:p>
          <a:p>
            <a:pPr fontAlgn="base"/>
            <a:endParaRPr lang="en-US" sz="1600" dirty="0">
              <a:solidFill>
                <a:srgbClr val="333333"/>
              </a:solidFill>
              <a:latin typeface="nyt-imperial"/>
            </a:endParaRPr>
          </a:p>
          <a:p>
            <a:pPr fontAlgn="base"/>
            <a:endParaRPr lang="en-US" sz="1600" dirty="0">
              <a:solidFill>
                <a:srgbClr val="333333"/>
              </a:solidFill>
              <a:latin typeface="nyt-imperial"/>
            </a:endParaRPr>
          </a:p>
          <a:p>
            <a:pPr fontAlgn="base"/>
            <a:endParaRPr lang="en-US" sz="1600" dirty="0">
              <a:solidFill>
                <a:srgbClr val="333333"/>
              </a:solidFill>
              <a:latin typeface="nyt-imperial"/>
            </a:endParaRPr>
          </a:p>
          <a:p>
            <a:pPr fontAlgn="base"/>
            <a:endParaRPr lang="en-US" sz="1600" dirty="0">
              <a:solidFill>
                <a:srgbClr val="333333"/>
              </a:solidFill>
              <a:latin typeface="nyt-imperial"/>
            </a:endParaRPr>
          </a:p>
          <a:p>
            <a:pPr fontAlgn="base"/>
            <a:endParaRPr lang="en-US" sz="1600" dirty="0">
              <a:solidFill>
                <a:srgbClr val="333333"/>
              </a:solidFill>
              <a:latin typeface="nyt-imperial"/>
            </a:endParaRPr>
          </a:p>
          <a:p>
            <a:pPr fontAlgn="base"/>
            <a:endParaRPr lang="en-US" sz="1600" dirty="0">
              <a:solidFill>
                <a:srgbClr val="333333"/>
              </a:solidFill>
              <a:latin typeface="nyt-imperial"/>
            </a:endParaRPr>
          </a:p>
          <a:p>
            <a:pPr fontAlgn="base"/>
            <a:endParaRPr lang="en-US" sz="1600" dirty="0">
              <a:solidFill>
                <a:srgbClr val="333333"/>
              </a:solidFill>
              <a:latin typeface="nyt-imperial"/>
            </a:endParaRPr>
          </a:p>
          <a:p>
            <a:pPr fontAlgn="base"/>
            <a:endParaRPr lang="en-US" sz="1600" dirty="0">
              <a:solidFill>
                <a:srgbClr val="333333"/>
              </a:solidFill>
              <a:latin typeface="nyt-imperial"/>
            </a:endParaRPr>
          </a:p>
          <a:p>
            <a:pPr fontAlgn="base"/>
            <a:endParaRPr lang="en-US" sz="1600" dirty="0">
              <a:solidFill>
                <a:srgbClr val="333333"/>
              </a:solidFill>
              <a:latin typeface="nyt-imperial"/>
            </a:endParaRPr>
          </a:p>
        </p:txBody>
      </p:sp>
      <p:pic>
        <p:nvPicPr>
          <p:cNvPr id="2050" name="Picture 2" descr="https://static01.nyt.com/images/2020/12/13/learning/VaccineCalculationLN/VaccineCalculationLN-articleLarge.png?quality=75&amp;auto=webp&amp;disable=upscale"/>
          <p:cNvPicPr>
            <a:picLocks noChangeAspect="1" noChangeArrowheads="1"/>
          </p:cNvPicPr>
          <p:nvPr/>
        </p:nvPicPr>
        <p:blipFill rotWithShape="1">
          <a:blip r:embed="rId3">
            <a:extLst>
              <a:ext uri="{28A0092B-C50C-407E-A947-70E740481C1C}">
                <a14:useLocalDpi xmlns:a14="http://schemas.microsoft.com/office/drawing/2010/main" val="0"/>
              </a:ext>
            </a:extLst>
          </a:blip>
          <a:srcRect l="39945" r="38722"/>
          <a:stretch/>
        </p:blipFill>
        <p:spPr bwMode="auto">
          <a:xfrm>
            <a:off x="3733800" y="4810545"/>
            <a:ext cx="1600200" cy="6250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38300" y="5502713"/>
            <a:ext cx="5867400" cy="584775"/>
          </a:xfrm>
          <a:prstGeom prst="rect">
            <a:avLst/>
          </a:prstGeom>
        </p:spPr>
        <p:txBody>
          <a:bodyPr wrap="square">
            <a:spAutoFit/>
          </a:bodyPr>
          <a:lstStyle/>
          <a:p>
            <a:r>
              <a:rPr lang="en-US" sz="1600" b="1" dirty="0">
                <a:solidFill>
                  <a:srgbClr val="333333"/>
                </a:solidFill>
                <a:latin typeface="nyt-imperial"/>
              </a:rPr>
              <a:t>Results: </a:t>
            </a:r>
            <a:r>
              <a:rPr lang="en-US" sz="1600" dirty="0">
                <a:solidFill>
                  <a:srgbClr val="333333"/>
                </a:solidFill>
                <a:latin typeface="nyt-imperial"/>
              </a:rPr>
              <a:t>Under the same conditions as the study, the vaccine reduces the risk of infection by 95%.</a:t>
            </a:r>
            <a:endParaRPr lang="en-US" sz="1600" dirty="0"/>
          </a:p>
        </p:txBody>
      </p:sp>
      <p:pic>
        <p:nvPicPr>
          <p:cNvPr id="8" name="Picture 7"/>
          <p:cNvPicPr>
            <a:picLocks noChangeAspect="1"/>
          </p:cNvPicPr>
          <p:nvPr/>
        </p:nvPicPr>
        <p:blipFill>
          <a:blip r:embed="rId4"/>
          <a:stretch>
            <a:fillRect/>
          </a:stretch>
        </p:blipFill>
        <p:spPr>
          <a:xfrm>
            <a:off x="2971800" y="1582776"/>
            <a:ext cx="2780037" cy="1112578"/>
          </a:xfrm>
          <a:prstGeom prst="rect">
            <a:avLst/>
          </a:prstGeom>
        </p:spPr>
      </p:pic>
    </p:spTree>
    <p:extLst>
      <p:ext uri="{BB962C8B-B14F-4D97-AF65-F5344CB8AC3E}">
        <p14:creationId xmlns:p14="http://schemas.microsoft.com/office/powerpoint/2010/main" val="25776043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3336</TotalTime>
  <Words>645</Words>
  <Application>Microsoft Office PowerPoint</Application>
  <PresentationFormat>On-screen Show (4:3)</PresentationFormat>
  <Paragraphs>52</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nyt-imperial</vt:lpstr>
      <vt:lpstr>Overpass</vt:lpstr>
      <vt:lpstr>Office Theme</vt:lpstr>
      <vt:lpstr>COVID-19 Vaccine Safety &amp; Efficacy</vt:lpstr>
      <vt:lpstr>PowerPoint Presentation</vt:lpstr>
      <vt:lpstr>PowerPoint Presentation</vt:lpstr>
      <vt:lpstr>Comparing current vaccines efficacy &amp; cost</vt:lpstr>
      <vt:lpstr>Pfizer vs. Moderna</vt:lpstr>
      <vt:lpstr>Comparing efficacy of anti-COVID mRNA with other, older vaccines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Vaccine development &amp; approval timeline </vt:lpstr>
    </vt:vector>
  </TitlesOfParts>
  <Company>NMT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Snezna Rogelj</dc:creator>
  <cp:lastModifiedBy>Danielle Turner</cp:lastModifiedBy>
  <cp:revision>66</cp:revision>
  <cp:lastPrinted>2021-02-21T22:39:54Z</cp:lastPrinted>
  <dcterms:created xsi:type="dcterms:W3CDTF">2021-02-16T02:27:44Z</dcterms:created>
  <dcterms:modified xsi:type="dcterms:W3CDTF">2021-03-05T00:45:25Z</dcterms:modified>
</cp:coreProperties>
</file>